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14" r:id="rId2"/>
    <p:sldId id="316" r:id="rId3"/>
    <p:sldId id="305" r:id="rId4"/>
    <p:sldId id="300" r:id="rId5"/>
    <p:sldId id="306" r:id="rId6"/>
    <p:sldId id="308" r:id="rId7"/>
    <p:sldId id="309" r:id="rId8"/>
    <p:sldId id="310" r:id="rId9"/>
    <p:sldId id="311" r:id="rId10"/>
    <p:sldId id="315" r:id="rId11"/>
    <p:sldId id="312" r:id="rId12"/>
    <p:sldId id="31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楷体_GB2312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B30"/>
    <a:srgbClr val="FA1515"/>
    <a:srgbClr val="F02525"/>
    <a:srgbClr val="FD1616"/>
    <a:srgbClr val="F91515"/>
    <a:srgbClr val="D00F0F"/>
    <a:srgbClr val="A60A0A"/>
    <a:srgbClr val="FC1515"/>
    <a:srgbClr val="C60E0E"/>
    <a:srgbClr val="C5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35" autoAdjust="0"/>
  </p:normalViewPr>
  <p:slideViewPr>
    <p:cSldViewPr snapToGrid="0">
      <p:cViewPr varScale="1">
        <p:scale>
          <a:sx n="108" d="100"/>
          <a:sy n="108" d="100"/>
        </p:scale>
        <p:origin x="5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9AAB-0F72-421A-8D36-9D389E9FE561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F46BB-4122-4690-955F-3C987D16825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027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8F46BB-4122-4690-955F-3C987D1682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校徽与中英文校名横式组合（正式版）.jpg">
            <a:extLst>
              <a:ext uri="{FF2B5EF4-FFF2-40B4-BE49-F238E27FC236}">
                <a16:creationId xmlns:a16="http://schemas.microsoft.com/office/drawing/2014/main" id="{D9EF26AB-2530-451D-9B77-2451E3207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62695" y="-1082690"/>
            <a:ext cx="5686573" cy="3751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120AA-D8AF-49B5-A610-97A8255621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AEC"/>
              </a:clrFrom>
              <a:clrTo>
                <a:srgbClr val="FFFAEC">
                  <a:alpha val="0"/>
                </a:srgbClr>
              </a:clrTo>
            </a:clrChange>
            <a:lum bright="9000" contrast="-40000"/>
          </a:blip>
          <a:srcRect/>
          <a:stretch>
            <a:fillRect/>
          </a:stretch>
        </p:blipFill>
        <p:spPr bwMode="auto">
          <a:xfrm>
            <a:off x="9303563" y="4999228"/>
            <a:ext cx="2866711" cy="186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50800" dir="5400000" sx="97000" sy="97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9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3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校徽与中英文校名横式组合（正式版）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5247" y="5462652"/>
            <a:ext cx="3570502" cy="226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9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38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8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2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8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85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A9A1-FA24-4A2A-BFAA-724D54F8570E}" type="datetimeFigureOut">
              <a:rPr lang="zh-CN" altLang="en-US" smtClean="0"/>
              <a:pPr/>
              <a:t>2022-12-9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92DDE-681C-48CB-9337-0E7B425B1F4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638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9">
            <a:extLst>
              <a:ext uri="{FF2B5EF4-FFF2-40B4-BE49-F238E27FC236}">
                <a16:creationId xmlns:a16="http://schemas.microsoft.com/office/drawing/2014/main" id="{6DD0F775-B857-4F39-AA4C-126D18E4658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90739" y="3260565"/>
            <a:ext cx="4402227" cy="115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CF22506-3532-4627-8B11-A1A7ECE2C5C8}"/>
              </a:ext>
            </a:extLst>
          </p:cNvPr>
          <p:cNvCxnSpPr/>
          <p:nvPr/>
        </p:nvCxnSpPr>
        <p:spPr>
          <a:xfrm flipV="1">
            <a:off x="4656155" y="4524499"/>
            <a:ext cx="2896551" cy="951"/>
          </a:xfrm>
          <a:prstGeom prst="line">
            <a:avLst/>
          </a:prstGeom>
          <a:ln w="3175">
            <a:solidFill>
              <a:srgbClr val="B81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44">
            <a:extLst>
              <a:ext uri="{FF2B5EF4-FFF2-40B4-BE49-F238E27FC236}">
                <a16:creationId xmlns:a16="http://schemas.microsoft.com/office/drawing/2014/main" id="{8CFA8728-2AAF-45CB-B2E8-607C6A416377}"/>
              </a:ext>
            </a:extLst>
          </p:cNvPr>
          <p:cNvGrpSpPr/>
          <p:nvPr/>
        </p:nvGrpSpPr>
        <p:grpSpPr>
          <a:xfrm>
            <a:off x="1100" y="2268186"/>
            <a:ext cx="12188205" cy="2789862"/>
            <a:chOff x="0" y="2146199"/>
            <a:chExt cx="12168000" cy="265247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B0A7E62-8596-4FD1-88E1-BA54EC4A5287}"/>
                </a:ext>
              </a:extLst>
            </p:cNvPr>
            <p:cNvSpPr/>
            <p:nvPr/>
          </p:nvSpPr>
          <p:spPr>
            <a:xfrm>
              <a:off x="0" y="2146199"/>
              <a:ext cx="12168000" cy="1456475"/>
            </a:xfrm>
            <a:prstGeom prst="rect">
              <a:avLst/>
            </a:prstGeom>
            <a:solidFill>
              <a:srgbClr val="B81B3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7">
              <a:extLst>
                <a:ext uri="{FF2B5EF4-FFF2-40B4-BE49-F238E27FC236}">
                  <a16:creationId xmlns:a16="http://schemas.microsoft.com/office/drawing/2014/main" id="{8FAB79F6-6174-42A4-82CF-E27153078593}"/>
                </a:ext>
              </a:extLst>
            </p:cNvPr>
            <p:cNvSpPr txBox="1"/>
            <p:nvPr/>
          </p:nvSpPr>
          <p:spPr>
            <a:xfrm>
              <a:off x="2263920" y="2537924"/>
              <a:ext cx="7633470" cy="67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2022</a:t>
              </a:r>
              <a:r>
                <a:rPr lang="zh-CN" altLang="en-US" sz="4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年度教职工聘期满考核述职</a:t>
              </a:r>
            </a:p>
          </p:txBody>
        </p:sp>
        <p:sp>
          <p:nvSpPr>
            <p:cNvPr id="25" name="TextBox 42">
              <a:extLst>
                <a:ext uri="{FF2B5EF4-FFF2-40B4-BE49-F238E27FC236}">
                  <a16:creationId xmlns:a16="http://schemas.microsoft.com/office/drawing/2014/main" id="{CCE89CBA-7E86-4711-B3E2-5C836F9B11AE}"/>
                </a:ext>
              </a:extLst>
            </p:cNvPr>
            <p:cNvSpPr txBox="1"/>
            <p:nvPr/>
          </p:nvSpPr>
          <p:spPr>
            <a:xfrm>
              <a:off x="4576609" y="3784255"/>
              <a:ext cx="4085303" cy="1014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800"/>
                </a:lnSpc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姓名： </a:t>
              </a:r>
              <a:r>
                <a:rPr lang="en-US" altLang="zh-CN" sz="2800" b="1" dirty="0">
                  <a:latin typeface="微软雅黑" pitchFamily="34" charset="-122"/>
                  <a:ea typeface="微软雅黑" pitchFamily="34" charset="-122"/>
                </a:rPr>
                <a:t>× × ×   </a:t>
              </a:r>
            </a:p>
            <a:p>
              <a:pPr>
                <a:lnSpc>
                  <a:spcPts val="3800"/>
                </a:lnSpc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学院</a:t>
              </a:r>
              <a:r>
                <a:rPr lang="en-US" altLang="zh-CN" sz="2800" b="1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部门：</a:t>
              </a:r>
              <a:r>
                <a:rPr lang="en-US" altLang="zh-CN" sz="2800" b="1" dirty="0">
                  <a:latin typeface="微软雅黑" pitchFamily="34" charset="-122"/>
                  <a:ea typeface="微软雅黑" pitchFamily="34" charset="-122"/>
                </a:rPr>
                <a:t> × × ×</a:t>
              </a:r>
              <a:endParaRPr lang="zh-CN" altLang="en-US" sz="2800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6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89" y="7362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四、其他工作</a:t>
            </a:r>
          </a:p>
        </p:txBody>
      </p:sp>
      <p:sp>
        <p:nvSpPr>
          <p:cNvPr id="4" name="矩形 3"/>
          <p:cNvSpPr/>
          <p:nvPr/>
        </p:nvSpPr>
        <p:spPr>
          <a:xfrm>
            <a:off x="391886" y="997527"/>
            <a:ext cx="11376561" cy="505888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81940" y="1071150"/>
            <a:ext cx="757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开展课程思政、担任本科生班主任、指导</a:t>
            </a:r>
            <a:r>
              <a:rPr lang="zh-CN" altLang="zh-CN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学生赛事</a:t>
            </a:r>
            <a:r>
              <a:rPr lang="zh-CN" altLang="en-US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、公共服务</a:t>
            </a:r>
            <a:r>
              <a:rPr lang="zh-CN" altLang="zh-CN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zh-CN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各类工作</a:t>
            </a:r>
          </a:p>
        </p:txBody>
      </p:sp>
    </p:spTree>
    <p:extLst>
      <p:ext uri="{BB962C8B-B14F-4D97-AF65-F5344CB8AC3E}">
        <p14:creationId xmlns:p14="http://schemas.microsoft.com/office/powerpoint/2010/main" val="28915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9589" y="7362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五、自我评价</a:t>
            </a:r>
          </a:p>
        </p:txBody>
      </p:sp>
      <p:sp>
        <p:nvSpPr>
          <p:cNvPr id="4" name="矩形 3"/>
          <p:cNvSpPr/>
          <p:nvPr/>
        </p:nvSpPr>
        <p:spPr>
          <a:xfrm>
            <a:off x="391886" y="997527"/>
            <a:ext cx="11376561" cy="505888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839" y="85502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六、续聘期发展规划</a:t>
            </a:r>
          </a:p>
        </p:txBody>
      </p:sp>
      <p:sp>
        <p:nvSpPr>
          <p:cNvPr id="5" name="矩形 4"/>
          <p:cNvSpPr/>
          <p:nvPr/>
        </p:nvSpPr>
        <p:spPr>
          <a:xfrm>
            <a:off x="391886" y="997527"/>
            <a:ext cx="11376561" cy="505888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32C740B-82C4-4FA1-8187-66EB3B7CA486}"/>
              </a:ext>
            </a:extLst>
          </p:cNvPr>
          <p:cNvSpPr/>
          <p:nvPr/>
        </p:nvSpPr>
        <p:spPr>
          <a:xfrm>
            <a:off x="1668863" y="1673300"/>
            <a:ext cx="94329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填表说明：</a:t>
            </a:r>
            <a:br>
              <a:rPr lang="zh-CN" altLang="en-US" sz="20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1、述职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PPT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中所述内容应均为期聘内工作内容，有条件续聘教师请重点讲述续聘合   </a:t>
            </a:r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同期工作内容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并在完成时间同时标注“续聘”字样；</a:t>
            </a:r>
            <a:br>
              <a:rPr lang="zh-CN" altLang="en-US" sz="20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2、请依照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PPT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模板样例格式填写有关内容；</a:t>
            </a:r>
            <a:br>
              <a:rPr lang="zh-CN" altLang="en-US" sz="20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3、此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PPT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模块不可增删，如有附加说明可通过链接方式添加；</a:t>
            </a:r>
            <a:br>
              <a:rPr lang="zh-CN" altLang="en-US" sz="20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4、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述职时间不超过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分钟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；</a:t>
            </a:r>
            <a:br>
              <a:rPr lang="zh-CN" altLang="en-US" sz="2000" dirty="0"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、请按通知规定时间将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PPT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发至</a:t>
            </a:r>
            <a:r>
              <a:rPr lang="en-US" altLang="zh-CN" sz="2000" dirty="0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rsc1@usst.edu.cn</a:t>
            </a:r>
            <a:br>
              <a:rPr lang="en-US" altLang="zh-CN" sz="2000" dirty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      咨询电话：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55272052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9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513" y="95007"/>
            <a:ext cx="3930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一、个人概述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051002"/>
              </p:ext>
            </p:extLst>
          </p:nvPr>
        </p:nvGraphicFramePr>
        <p:xfrm>
          <a:off x="775850" y="1390400"/>
          <a:ext cx="10719460" cy="432460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61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3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36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0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itchFamily="34" charset="-122"/>
                          <a:ea typeface="微软雅黑" pitchFamily="34" charset="-122"/>
                        </a:rPr>
                        <a:t>姓      名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latin typeface="微软雅黑" pitchFamily="34" charset="-122"/>
                          <a:ea typeface="微软雅黑" pitchFamily="34" charset="-122"/>
                        </a:rPr>
                        <a:t>进校年月</a:t>
                      </a:r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itchFamily="34" charset="-122"/>
                          <a:ea typeface="微软雅黑" pitchFamily="34" charset="-122"/>
                        </a:rPr>
                        <a:t>学      历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研究生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latin typeface="微软雅黑" pitchFamily="34" charset="-122"/>
                          <a:ea typeface="微软雅黑" pitchFamily="34" charset="-122"/>
                        </a:rPr>
                        <a:t>学       位</a:t>
                      </a:r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博士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itchFamily="34" charset="-122"/>
                          <a:ea typeface="微软雅黑" pitchFamily="34" charset="-122"/>
                        </a:rPr>
                        <a:t>专技职务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2400" b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讲师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b="1" kern="1200" dirty="0">
                          <a:latin typeface="微软雅黑" pitchFamily="34" charset="-122"/>
                          <a:ea typeface="微软雅黑" pitchFamily="34" charset="-122"/>
                        </a:rPr>
                        <a:t>聘任年月</a:t>
                      </a:r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2400" b="0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2017.06</a:t>
                      </a:r>
                      <a:endParaRPr lang="zh-CN" altLang="en-US" sz="2400" b="0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itchFamily="34" charset="-122"/>
                          <a:ea typeface="微软雅黑" pitchFamily="34" charset="-122"/>
                        </a:rPr>
                        <a:t>毕业学校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itchFamily="34" charset="-122"/>
                          <a:ea typeface="微软雅黑" pitchFamily="34" charset="-122"/>
                        </a:rPr>
                        <a:t>所学专业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76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>
                          <a:latin typeface="微软雅黑" pitchFamily="34" charset="-122"/>
                          <a:ea typeface="微软雅黑" pitchFamily="34" charset="-122"/>
                        </a:rPr>
                        <a:t>现研究方向</a:t>
                      </a:r>
                      <a:endParaRPr lang="zh-CN" altLang="en-US" sz="2400" b="1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CN" altLang="en-US" sz="2400" b="1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二、学习、工作经历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57886" y="1309248"/>
          <a:ext cx="9962408" cy="44196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51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8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2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起止时间</a:t>
                      </a:r>
                      <a:endParaRPr lang="zh-CN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工作（学习）单位</a:t>
                      </a:r>
                      <a:endParaRPr lang="zh-CN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岗位</a:t>
                      </a:r>
                      <a:r>
                        <a:rPr lang="en-US" altLang="zh-CN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lang="zh-CN" altLang="en-US" sz="2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身份</a:t>
                      </a:r>
                      <a:endParaRPr lang="zh-CN" altLang="en-US" sz="24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            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年    月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---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年      月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           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年    月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---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年      月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      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年    月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---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年      月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790">
                <a:tc>
                  <a:txBody>
                    <a:bodyPr/>
                    <a:lstStyle/>
                    <a:p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      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年    月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---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年      月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4208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         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</a:t>
                      </a:r>
                      <a:r>
                        <a:rPr lang="zh-CN" altLang="en-US" sz="1800" dirty="0">
                          <a:latin typeface="微软雅黑" pitchFamily="34" charset="-122"/>
                          <a:ea typeface="微软雅黑" pitchFamily="34" charset="-122"/>
                        </a:rPr>
                        <a:t>年    月</a:t>
                      </a:r>
                      <a:r>
                        <a:rPr lang="en-US" altLang="zh-CN" sz="1800" dirty="0">
                          <a:latin typeface="微软雅黑" pitchFamily="34" charset="-122"/>
                          <a:ea typeface="微软雅黑" pitchFamily="34" charset="-122"/>
                        </a:rPr>
                        <a:t>---</a:t>
                      </a:r>
                      <a:r>
                        <a:rPr lang="en-US" altLang="zh-CN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      </a:t>
                      </a:r>
                      <a:r>
                        <a:rPr lang="zh-CN" altLang="en-US" sz="1800" baseline="0" dirty="0">
                          <a:latin typeface="微软雅黑" pitchFamily="34" charset="-122"/>
                          <a:ea typeface="微软雅黑" pitchFamily="34" charset="-122"/>
                        </a:rPr>
                        <a:t>年      月</a:t>
                      </a:r>
                      <a:endParaRPr lang="zh-CN" altLang="en-US" sz="18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1032150" y="589115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/>
              <a:t>注：从本科起填</a:t>
            </a:r>
          </a:p>
        </p:txBody>
      </p:sp>
    </p:spTree>
    <p:extLst>
      <p:ext uri="{BB962C8B-B14F-4D97-AF65-F5344CB8AC3E}">
        <p14:creationId xmlns:p14="http://schemas.microsoft.com/office/powerpoint/2010/main" val="28417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0839" y="97377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三、聘期任务完成情况</a:t>
            </a:r>
          </a:p>
        </p:txBody>
      </p:sp>
      <p:sp>
        <p:nvSpPr>
          <p:cNvPr id="7" name="矩形 6"/>
          <p:cNvSpPr/>
          <p:nvPr/>
        </p:nvSpPr>
        <p:spPr>
          <a:xfrm>
            <a:off x="391886" y="997527"/>
            <a:ext cx="11376561" cy="5058889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41317" y="1059274"/>
            <a:ext cx="6878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chemeClr val="accent1">
                    <a:lumMod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聘期协定的教学、科研、学科建设及其他方面的岗位职责履行情况</a:t>
            </a:r>
            <a:endParaRPr lang="en-US" altLang="zh-CN" dirty="0">
              <a:solidFill>
                <a:schemeClr val="accent1">
                  <a:lumMod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62421"/>
              </p:ext>
            </p:extLst>
          </p:nvPr>
        </p:nvGraphicFramePr>
        <p:xfrm>
          <a:off x="1211283" y="1028417"/>
          <a:ext cx="9714017" cy="48805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42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1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2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时   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2019.7-12</a:t>
                      </a:r>
                      <a:endParaRPr kumimoji="0" lang="zh-CN" alt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2020.1-12</a:t>
                      </a:r>
                      <a:endParaRPr kumimoji="0" lang="zh-CN" alt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2021.1-12</a:t>
                      </a:r>
                      <a:endParaRPr kumimoji="0" lang="zh-CN" alt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4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2022.1-12</a:t>
                      </a:r>
                      <a:endParaRPr kumimoji="0" lang="zh-CN" altLang="en-US" sz="24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承担课程    </a:t>
                      </a: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总门数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其中，本科生</a:t>
                      </a: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课程门数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3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4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5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指导本科生毕业设计人数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指导研究生</a:t>
                      </a: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人数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协助指导</a:t>
                      </a: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研究生人数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17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本科教学</a:t>
                      </a:r>
                      <a:endParaRPr kumimoji="0" lang="en-US" altLang="zh-CN" sz="2000" u="none" strike="noStrike" cap="none" normalizeH="0" baseline="0" dirty="0">
                        <a:ln>
                          <a:noFill/>
                        </a:ln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评价结果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85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80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7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80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2" marR="91442" marT="45780" marB="4578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科研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47655"/>
              </p:ext>
            </p:extLst>
          </p:nvPr>
        </p:nvGraphicFramePr>
        <p:xfrm>
          <a:off x="653144" y="1401287"/>
          <a:ext cx="10711542" cy="45376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3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80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论著名</a:t>
                      </a: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刊物名称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（出版社）</a:t>
                      </a: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检索号</a:t>
                      </a:r>
                      <a:r>
                        <a:rPr kumimoji="1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/</a:t>
                      </a: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核心*</a:t>
                      </a:r>
                      <a:endParaRPr kumimoji="1" lang="zh-CN" alt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刊物</a:t>
                      </a: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类别</a:t>
                      </a: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**</a:t>
                      </a:r>
                      <a:endParaRPr kumimoji="1" lang="zh-CN" alt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发表</a:t>
                      </a:r>
                      <a:endParaRPr kumimoji="1" lang="en-US" altLang="zh-CN" sz="200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kumimoji="1" lang="en-US" altLang="zh-CN" sz="200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zh-CN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聚合物弥散液晶材料</a:t>
                      </a: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1550nm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的光特性研究 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光学学报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EI200803045543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A</a:t>
                      </a:r>
                      <a:r>
                        <a:rPr kumimoji="0" lang="zh-CN" altLang="en-US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类</a:t>
                      </a:r>
                      <a:endParaRPr kumimoji="0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2019.11</a:t>
                      </a:r>
                      <a:endParaRPr lang="zh-CN" alt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967"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algn="l"/>
                      <a:endParaRPr lang="zh-CN" altLang="en-US" sz="160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204"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600" dirty="0">
                        <a:ea typeface="楷体_GB2312"/>
                      </a:endParaRPr>
                    </a:p>
                  </a:txBody>
                  <a:tcPr marT="45716" marB="4571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240475" y="6009900"/>
            <a:ext cx="95922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注：*检索论文须注明检索号，或写明北大、南大、科技引证。 **刊物类别按</a:t>
            </a:r>
            <a:r>
              <a:rPr lang="en-US" altLang="zh-CN" b="1" dirty="0"/>
              <a:t>A</a:t>
            </a:r>
            <a:r>
              <a:rPr lang="zh-CN" altLang="en-US" b="1" dirty="0"/>
              <a:t>、</a:t>
            </a:r>
            <a:r>
              <a:rPr lang="en-US" altLang="zh-CN" b="1" dirty="0"/>
              <a:t>B</a:t>
            </a:r>
            <a:r>
              <a:rPr lang="zh-CN" altLang="en-US" b="1" dirty="0"/>
              <a:t>、</a:t>
            </a:r>
            <a:r>
              <a:rPr lang="en-US" altLang="zh-CN" b="1" dirty="0"/>
              <a:t>C</a:t>
            </a:r>
            <a:r>
              <a:rPr lang="zh-CN" altLang="en-US" b="1" dirty="0"/>
              <a:t>类填写。</a:t>
            </a:r>
            <a:endParaRPr lang="en-US" altLang="zh-CN" b="1" dirty="0"/>
          </a:p>
          <a:p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72636" y="821770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聘期内发表学术论著列举（第一或独立作者）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589" y="85502"/>
            <a:ext cx="4155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科研</a:t>
            </a:r>
          </a:p>
        </p:txBody>
      </p:sp>
      <p:sp>
        <p:nvSpPr>
          <p:cNvPr id="3" name="矩形 2"/>
          <p:cNvSpPr/>
          <p:nvPr/>
        </p:nvSpPr>
        <p:spPr>
          <a:xfrm>
            <a:off x="961072" y="928645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主要科研项目（个人主持）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20204"/>
              </p:ext>
            </p:extLst>
          </p:nvPr>
        </p:nvGraphicFramePr>
        <p:xfrm>
          <a:off x="1023249" y="1600200"/>
          <a:ext cx="9973302" cy="395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1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7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4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起止时间*</a:t>
                      </a:r>
                      <a:endParaRPr kumimoji="1" lang="en-US" altLang="zh-CN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项目名称</a:t>
                      </a:r>
                      <a:endParaRPr kumimoji="1" lang="zh-CN" alt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来源</a:t>
                      </a:r>
                      <a:endParaRPr kumimoji="1" lang="zh-CN" alt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到款</a:t>
                      </a:r>
                      <a:endParaRPr kumimoji="1" lang="en-US" altLang="zh-CN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经费</a:t>
                      </a:r>
                      <a:endParaRPr kumimoji="1" lang="zh-CN" alt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2019.1-2020.12</a:t>
                      </a:r>
                      <a:endParaRPr kumimoji="0" lang="en-US" altLang="zh-CN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聚合物分散液晶全息透镜研制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市科委启明星计划</a:t>
                      </a:r>
                      <a:endParaRPr kumimoji="0" lang="zh-CN" altLang="en-US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5</a:t>
                      </a:r>
                      <a:r>
                        <a:rPr lang="zh-CN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endParaRPr lang="zh-CN" altLang="en-US" sz="160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>
                        <a:solidFill>
                          <a:schemeClr val="accent1">
                            <a:lumMod val="25000"/>
                          </a:schemeClr>
                        </a:solidFill>
                        <a:ea typeface="楷体_GB231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910425" y="5791200"/>
            <a:ext cx="1188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b="1" dirty="0"/>
              <a:t>注：不含校内经费，教委立项（校内拨款）项目、优青项目、博士启动费等项目。</a:t>
            </a: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14" y="85502"/>
            <a:ext cx="4976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三、聘期业绩 </a:t>
            </a:r>
            <a:r>
              <a:rPr lang="en-US" altLang="zh-CN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— </a:t>
            </a:r>
            <a:r>
              <a:rPr lang="zh-CN" altLang="en-US" sz="3200" b="1" dirty="0">
                <a:solidFill>
                  <a:srgbClr val="B81B30"/>
                </a:solidFill>
                <a:latin typeface="微软雅黑" pitchFamily="34" charset="-122"/>
                <a:ea typeface="微软雅黑" pitchFamily="34" charset="-122"/>
              </a:rPr>
              <a:t>其他成果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520304"/>
              </p:ext>
            </p:extLst>
          </p:nvPr>
        </p:nvGraphicFramePr>
        <p:xfrm>
          <a:off x="914399" y="1163783"/>
          <a:ext cx="10509665" cy="37882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1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1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9835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名称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出版单位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(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项目来源、授予单位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)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授权、出版、授予时间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本人排序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ea typeface="微软雅黑" pitchFamily="34" charset="-122"/>
                          <a:cs typeface="Times New Roman" pitchFamily="18" charset="0"/>
                        </a:rPr>
                        <a:t>备注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79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重点课程建设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《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信息处理</a:t>
                      </a: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》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上海市教委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2019.7~2019.12</a:t>
                      </a: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 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79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信息处理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科学出版社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2020.5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“十一五”规划教材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797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聚合物分散液晶全息透镜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国家专利局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2021.12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1 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cs typeface="Times New Roman" pitchFamily="18" charset="0"/>
                        </a:rPr>
                        <a:t>发明专利</a:t>
                      </a:r>
                      <a:endParaRPr kumimoji="0" lang="en-US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cs typeface="Times New Roman" pitchFamily="18" charset="0"/>
                      </a:endParaRPr>
                    </a:p>
                  </a:txBody>
                  <a:tcPr marL="91443" marR="91443" marT="45718" marB="45718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86023" y="5852332"/>
            <a:ext cx="12454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6125" indent="-746125" defTabSz="1279525" fontAlgn="base">
              <a:spcBef>
                <a:spcPct val="20000"/>
              </a:spcBef>
            </a:pPr>
            <a:r>
              <a:rPr lang="zh-CN" altLang="en-US" b="1" dirty="0">
                <a:latin typeface="+mn-ea"/>
                <a:cs typeface="Times New Roman" pitchFamily="18" charset="0"/>
              </a:rPr>
              <a:t>注：可填写获得的授权专利，省部级以上科研、教学或个人奖项，省部级及以上教研项目、公开出版的专著、教材等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第一PPT：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</TotalTime>
  <Words>562</Words>
  <Application>Microsoft Office PowerPoint</Application>
  <PresentationFormat>宽屏</PresentationFormat>
  <Paragraphs>130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Times New Roman</vt:lpstr>
      <vt:lpstr>微软雅黑</vt:lpstr>
      <vt:lpstr>Calibri Light</vt:lpstr>
      <vt:lpstr>楷体_GB2312</vt:lpstr>
      <vt:lpstr>Calibri</vt:lpstr>
      <vt:lpstr>Arial</vt:lpstr>
      <vt:lpstr>宋体</vt:lpstr>
      <vt:lpstr>第一PPT：www.1ppt.com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dc:description>第一PPT模板网-WWW.1PPT.COM</dc:description>
  <cp:lastModifiedBy>石晏绮</cp:lastModifiedBy>
  <cp:revision>772</cp:revision>
  <dcterms:created xsi:type="dcterms:W3CDTF">2015-12-03T13:43:03Z</dcterms:created>
  <dcterms:modified xsi:type="dcterms:W3CDTF">2022-12-09T01:52:01Z</dcterms:modified>
</cp:coreProperties>
</file>